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87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5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521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67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69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995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4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99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2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81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53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68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B8E0-A291-4D6A-B473-58C0CE028D34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41B6A2-C0AA-490E-9534-4422BD039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7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york.ac.uk/john-hey/hom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Methodology of Experimental Economics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dirty="0" smtClean="0">
                <a:hlinkClick r:id="rId2"/>
              </a:rPr>
              <a:t>John Hey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17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Payment should be as quick as </a:t>
            </a:r>
            <a:r>
              <a:rPr lang="en-GB" dirty="0" smtClean="0"/>
              <a:t>possible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Before the pandemic, we used to pay subjects in cash immediately after the experiment.</a:t>
            </a:r>
          </a:p>
          <a:p>
            <a:r>
              <a:rPr lang="en-GB" dirty="0" smtClean="0"/>
              <a:t>After the pandemic we can no longer do this.</a:t>
            </a:r>
          </a:p>
          <a:p>
            <a:r>
              <a:rPr lang="en-GB" dirty="0" smtClean="0"/>
              <a:t>Our Finance Office now pays with bank transfers – which are slow.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90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experimenter should know in advance how she/he will analyse the </a:t>
            </a:r>
            <a:r>
              <a:rPr lang="en-GB" dirty="0" smtClean="0"/>
              <a:t>data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</a:t>
            </a:r>
            <a:r>
              <a:rPr lang="en-GB" dirty="0"/>
              <a:t>c</a:t>
            </a:r>
            <a:r>
              <a:rPr lang="en-GB" dirty="0" smtClean="0"/>
              <a:t>rucial as it should determine the whole design of the experiment.</a:t>
            </a:r>
            <a:endParaRPr lang="en-GB" dirty="0"/>
          </a:p>
          <a:p>
            <a:r>
              <a:rPr lang="en-GB" dirty="0" smtClean="0"/>
              <a:t>I would strongly recommend doing some simulations to see if one can extract what one wants from the data.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9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key word is CONTROL.</a:t>
            </a:r>
          </a:p>
          <a:p>
            <a:r>
              <a:rPr lang="en-GB" dirty="0" smtClean="0"/>
              <a:t>The whole point of carrying out experiments is to get some clear data which is not muddied by noise (irrelevant factors, over which one has </a:t>
            </a:r>
            <a:r>
              <a:rPr lang="en-GB" smtClean="0"/>
              <a:t>no control).</a:t>
            </a:r>
            <a:endParaRPr lang="en-GB" dirty="0" smtClean="0"/>
          </a:p>
          <a:p>
            <a:r>
              <a:rPr lang="en-GB" dirty="0" smtClean="0"/>
              <a:t>The experimenter controls the environment as much as possible.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Enjoy!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76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main components of the methodology –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000" dirty="0" smtClean="0"/>
              <a:t>The experimenter must control the environment.</a:t>
            </a:r>
          </a:p>
          <a:p>
            <a:r>
              <a:rPr lang="en-GB" sz="2000" dirty="0" smtClean="0"/>
              <a:t>The objective of the experiment must be clear in the experimenter’s mind.</a:t>
            </a:r>
          </a:p>
          <a:p>
            <a:r>
              <a:rPr lang="en-GB" sz="2000" dirty="0" smtClean="0"/>
              <a:t>The task facing the subjects must be clearly stated.</a:t>
            </a:r>
          </a:p>
          <a:p>
            <a:r>
              <a:rPr lang="en-GB" sz="2000" dirty="0" smtClean="0"/>
              <a:t>The Instructions must be clear and honest.</a:t>
            </a:r>
          </a:p>
          <a:p>
            <a:r>
              <a:rPr lang="en-GB" sz="2000" dirty="0" smtClean="0"/>
              <a:t>Subjects must be given a (monetary) incentive related to their execution of the task. </a:t>
            </a:r>
          </a:p>
          <a:p>
            <a:r>
              <a:rPr lang="en-GB" sz="2000" dirty="0" smtClean="0"/>
              <a:t>There should be no deception.</a:t>
            </a:r>
          </a:p>
          <a:p>
            <a:r>
              <a:rPr lang="en-GB" sz="2000" dirty="0" smtClean="0"/>
              <a:t>The software must be clear and bug-proof.</a:t>
            </a:r>
          </a:p>
          <a:p>
            <a:r>
              <a:rPr lang="en-GB" sz="2000" dirty="0" smtClean="0"/>
              <a:t>The experiment should be well-calibrated (parameters chosen with care).</a:t>
            </a:r>
          </a:p>
          <a:p>
            <a:r>
              <a:rPr lang="en-GB" sz="2000" dirty="0" smtClean="0"/>
              <a:t>Payment should be as quick as possible.</a:t>
            </a:r>
          </a:p>
          <a:p>
            <a:r>
              <a:rPr lang="en-GB" sz="2000" dirty="0" smtClean="0"/>
              <a:t>The experimenter should know in advance how she/he will analyse the data.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73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objective of the experiment must be clear in the experimenter’s </a:t>
            </a:r>
            <a:r>
              <a:rPr lang="en-GB" dirty="0" smtClean="0"/>
              <a:t>mind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crucial that the experimenter understands completely what she/he is trying to achieve with the experiment.</a:t>
            </a:r>
          </a:p>
          <a:p>
            <a:r>
              <a:rPr lang="en-GB" dirty="0" smtClean="0"/>
              <a:t>Is it just to describe behaviour?</a:t>
            </a:r>
          </a:p>
          <a:p>
            <a:r>
              <a:rPr lang="en-GB" dirty="0" smtClean="0"/>
              <a:t>Is it just testing some comparative static prediction of some theory?</a:t>
            </a:r>
          </a:p>
          <a:p>
            <a:r>
              <a:rPr lang="en-GB" dirty="0" smtClean="0"/>
              <a:t>Or is it fitting a theory to some experimental data?</a:t>
            </a:r>
          </a:p>
          <a:p>
            <a:r>
              <a:rPr lang="en-GB" dirty="0" smtClean="0"/>
              <a:t>Make sure that the software records the key variables of interest (not just decisions but all clicks).</a:t>
            </a:r>
          </a:p>
          <a:p>
            <a:r>
              <a:rPr lang="en-GB" dirty="0" smtClean="0"/>
              <a:t>The experimenter should know in advance what kind of statistical analysis she/he is going to do on the data.</a:t>
            </a:r>
          </a:p>
          <a:p>
            <a:r>
              <a:rPr lang="en-GB" dirty="0" smtClean="0"/>
              <a:t>The parameters should be chosen so that significance can be achieved.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0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task facing the subjects must be clearly </a:t>
            </a:r>
            <a:r>
              <a:rPr lang="en-GB" dirty="0" smtClean="0"/>
              <a:t>stated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subjects in the experiment will be asked to take some decisions.</a:t>
            </a:r>
          </a:p>
          <a:p>
            <a:r>
              <a:rPr lang="en-GB" dirty="0" smtClean="0"/>
              <a:t>It is crucial that these are clearly stated and their influence on the subject’s payment is clear.</a:t>
            </a:r>
          </a:p>
          <a:p>
            <a:r>
              <a:rPr lang="en-GB" dirty="0" smtClean="0"/>
              <a:t>This point is related to the next point.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08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Instructions must be clear and </a:t>
            </a:r>
            <a:r>
              <a:rPr lang="en-GB" dirty="0" smtClean="0"/>
              <a:t>honest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Instructions are central to a successful experiment.</a:t>
            </a:r>
          </a:p>
          <a:p>
            <a:r>
              <a:rPr lang="en-GB" dirty="0" smtClean="0"/>
              <a:t>In the past, we just gave subjects written instructions and asked them to read them. </a:t>
            </a:r>
            <a:endParaRPr lang="en-GB" dirty="0"/>
          </a:p>
          <a:p>
            <a:r>
              <a:rPr lang="en-GB" dirty="0" smtClean="0"/>
              <a:t>Now we are increasingly making Panopto recordings of the Instructions and playing them on a big screen.</a:t>
            </a:r>
          </a:p>
          <a:p>
            <a:r>
              <a:rPr lang="en-GB" dirty="0" smtClean="0"/>
              <a:t>The instructions must be clear, well–written and honest. All should be explained.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0695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Subjects must be given a (monetary) incentive related to their execution of the task.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Usually the theory being tested/investigated envisages the decision-maker maximising something (profit, surplus,…)</a:t>
            </a:r>
          </a:p>
          <a:p>
            <a:r>
              <a:rPr lang="en-GB" dirty="0" smtClean="0"/>
              <a:t>It is crucial that subjects are paid proportionally to the ‘something’.</a:t>
            </a:r>
          </a:p>
          <a:p>
            <a:r>
              <a:rPr lang="en-GB" dirty="0" smtClean="0"/>
              <a:t>Then, assuming that they want to make as much money from the experiment as possible, they should behave as in the theory.</a:t>
            </a:r>
          </a:p>
          <a:p>
            <a:r>
              <a:rPr lang="en-GB" dirty="0" smtClean="0"/>
              <a:t>(We frequently denominate payment in ECUs (Experimental Currency Units) and tell them the exchange rate between ECUs and money).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 should be no </a:t>
            </a:r>
            <a:r>
              <a:rPr lang="en-GB" dirty="0" smtClean="0"/>
              <a:t>deception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point of friction between experimental economists and experimental psychologists.</a:t>
            </a:r>
          </a:p>
          <a:p>
            <a:r>
              <a:rPr lang="en-GB" dirty="0" smtClean="0"/>
              <a:t>Some times, the latter find it central to the experiment that some deception is used.</a:t>
            </a:r>
          </a:p>
          <a:p>
            <a:r>
              <a:rPr lang="en-GB" dirty="0" smtClean="0"/>
              <a:t>The former do not like this, as once the subjects know that they are being deceived on one point, they will suspect that they are being deceived on others: control has been lost.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37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software must be clear and </a:t>
            </a:r>
            <a:r>
              <a:rPr lang="en-GB" dirty="0" smtClean="0"/>
              <a:t>bug-proof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one is going to use software (Z-tree, O-tree, Python, Visual Studio) to run the experiment, it should be thoroughly tested – so that it does not crash.</a:t>
            </a:r>
          </a:p>
          <a:p>
            <a:r>
              <a:rPr lang="en-GB" dirty="0" smtClean="0"/>
              <a:t>Road-testing the software is crucial.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94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experiment should be well-calibrated (parameters chosen with care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an important point that is often neglected.</a:t>
            </a:r>
          </a:p>
          <a:p>
            <a:r>
              <a:rPr lang="en-GB" dirty="0" smtClean="0"/>
              <a:t>The parameters chosen will determine what the subjects can do, and therefore will determine the validity of the data analysis.</a:t>
            </a:r>
          </a:p>
          <a:p>
            <a:r>
              <a:rPr lang="en-GB" dirty="0" smtClean="0"/>
              <a:t>Later, I will give an example of a badly-calibrated experiment, for which we could not do any serious data analysis.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31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764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The Methodology of Experimental Economics</vt:lpstr>
      <vt:lpstr>The main components of the methodology – CONTROL</vt:lpstr>
      <vt:lpstr>The objective of the experiment must be clear in the experimenter’s mind</vt:lpstr>
      <vt:lpstr>The task facing the subjects must be clearly stated </vt:lpstr>
      <vt:lpstr>The Instructions must be clear and honest</vt:lpstr>
      <vt:lpstr>Subjects must be given a (monetary) incentive related to their execution of the task. </vt:lpstr>
      <vt:lpstr>There should be no deception</vt:lpstr>
      <vt:lpstr>The software must be clear and bug-proof</vt:lpstr>
      <vt:lpstr>The experiment should be well-calibrated (parameters chosen with care)</vt:lpstr>
      <vt:lpstr>Payment should be as quick as possible</vt:lpstr>
      <vt:lpstr>The experimenter should know in advance how she/he will analyse the data </vt:lpstr>
      <vt:lpstr>The end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Methodology of Experimental Economics</dc:title>
  <dc:creator>John Hey</dc:creator>
  <cp:lastModifiedBy>John Hey</cp:lastModifiedBy>
  <cp:revision>8</cp:revision>
  <dcterms:created xsi:type="dcterms:W3CDTF">2022-09-05T08:43:59Z</dcterms:created>
  <dcterms:modified xsi:type="dcterms:W3CDTF">2022-09-05T09:34:13Z</dcterms:modified>
</cp:coreProperties>
</file>